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88" r:id="rId22"/>
    <p:sldId id="285" r:id="rId23"/>
    <p:sldId id="289" r:id="rId24"/>
    <p:sldId id="300" r:id="rId25"/>
    <p:sldId id="290" r:id="rId26"/>
    <p:sldId id="291" r:id="rId27"/>
    <p:sldId id="30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3" r:id="rId37"/>
    <p:sldId id="306" r:id="rId38"/>
    <p:sldId id="304" r:id="rId39"/>
    <p:sldId id="305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4"/>
          <c:dPt>
            <c:idx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explosion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Varlıklar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1. Çyr</c:v>
                </c:pt>
                <c:pt idx="1">
                  <c:v>2. Çyr</c:v>
                </c:pt>
                <c:pt idx="2">
                  <c:v>3. Çyr</c:v>
                </c:pt>
                <c:pt idx="3">
                  <c:v>4. Çyr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EF91-7839-4486-A0E9-74AA56C95737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4743-5E02-46DF-9B93-5D7F5D8C7E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189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80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5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4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200" y="1316037"/>
            <a:ext cx="42703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Sunday, 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Sunday, February 12, 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520" y="4653137"/>
            <a:ext cx="8892480" cy="1422650"/>
          </a:xfrm>
        </p:spPr>
        <p:txBody>
          <a:bodyPr>
            <a:normAutofit/>
          </a:bodyPr>
          <a:lstStyle/>
          <a:p>
            <a:r>
              <a:rPr lang="tr-TR" sz="3000" dirty="0"/>
              <a:t>Hisse senedinde takas analizi nedir ?</a:t>
            </a:r>
            <a:br>
              <a:rPr lang="tr-TR" sz="3000" dirty="0"/>
            </a:br>
            <a:r>
              <a:rPr lang="tr-TR" sz="3000" dirty="0">
                <a:solidFill>
                  <a:srgbClr val="FF0000"/>
                </a:solidFill>
              </a:rPr>
              <a:t>Matriks platformundan grup </a:t>
            </a:r>
            <a:r>
              <a:rPr lang="tr-TR" sz="3000" dirty="0" smtClean="0">
                <a:solidFill>
                  <a:srgbClr val="FF0000"/>
                </a:solidFill>
              </a:rPr>
              <a:t>oluşturma.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1000" y="2636912"/>
            <a:ext cx="8458200" cy="2163688"/>
          </a:xfrm>
        </p:spPr>
        <p:txBody>
          <a:bodyPr>
            <a:normAutofit/>
          </a:bodyPr>
          <a:lstStyle/>
          <a:p>
            <a:r>
              <a:rPr lang="tr-TR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BİRİLERİ ALIR BİRİLERİ SATAR,</a:t>
            </a:r>
          </a:p>
          <a:p>
            <a:r>
              <a:rPr lang="tr-TR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KENDİLERİ ALIR KENDİLERİ SATAR,</a:t>
            </a:r>
          </a:p>
          <a:p>
            <a:r>
              <a:rPr lang="tr-TR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DOSTLAR ALIŞVERİŞTE GÖRSÜN…</a:t>
            </a:r>
          </a:p>
          <a:p>
            <a:endParaRPr lang="tr-TR" noProof="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486" y="0"/>
            <a:ext cx="3781514" cy="3429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391913" y="924979"/>
            <a:ext cx="4614664" cy="9997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cap="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tr-TR" dirty="0" smtClean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0" y="236612"/>
            <a:ext cx="7596336" cy="25443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Tren kalkmadan istasyonda ol.</a:t>
            </a:r>
          </a:p>
          <a:p>
            <a:endParaRPr lang="tr-TR" sz="3000" cap="all" dirty="0"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Hissenin piyasada işlem </a:t>
            </a:r>
            <a:r>
              <a:rPr lang="tr-TR" b="1" dirty="0"/>
              <a:t>gören miktarları </a:t>
            </a:r>
            <a:r>
              <a:rPr lang="tr-TR" b="1" dirty="0">
                <a:solidFill>
                  <a:srgbClr val="00B0F0"/>
                </a:solidFill>
              </a:rPr>
              <a:t>değişim</a:t>
            </a:r>
            <a:r>
              <a:rPr lang="tr-TR" b="1" dirty="0"/>
              <a:t> </a:t>
            </a:r>
            <a:r>
              <a:rPr lang="tr-TR" b="1" dirty="0" smtClean="0"/>
              <a:t>gösterebilir,</a:t>
            </a:r>
            <a:endParaRPr lang="tr-TR" b="1" dirty="0"/>
          </a:p>
          <a:p>
            <a:r>
              <a:rPr lang="tr-TR" b="1" dirty="0"/>
              <a:t> </a:t>
            </a:r>
            <a:r>
              <a:rPr lang="tr-TR" b="1" dirty="0" smtClean="0"/>
              <a:t>Bu </a:t>
            </a:r>
            <a:r>
              <a:rPr lang="tr-TR" b="1" dirty="0">
                <a:solidFill>
                  <a:srgbClr val="00B0F0"/>
                </a:solidFill>
              </a:rPr>
              <a:t>değişim</a:t>
            </a:r>
            <a:r>
              <a:rPr lang="tr-TR" b="1" dirty="0"/>
              <a:t> artabilir</a:t>
            </a:r>
            <a:r>
              <a:rPr lang="tr-TR" b="1" dirty="0" smtClean="0"/>
              <a:t>; bedelli </a:t>
            </a:r>
            <a:r>
              <a:rPr lang="tr-TR" b="1" dirty="0"/>
              <a:t>ve bedelsiz sermaye artırımı </a:t>
            </a:r>
            <a:r>
              <a:rPr lang="tr-TR" b="1" dirty="0" smtClean="0"/>
              <a:t>şirketler tarafından yapılmak istenebilir,</a:t>
            </a:r>
          </a:p>
          <a:p>
            <a:r>
              <a:rPr lang="tr-TR" b="1" dirty="0" smtClean="0"/>
              <a:t>  </a:t>
            </a:r>
            <a:r>
              <a:rPr lang="tr-TR" b="1" dirty="0"/>
              <a:t>Şirket tarafından </a:t>
            </a:r>
            <a:r>
              <a:rPr lang="tr-TR" b="1" dirty="0" smtClean="0"/>
              <a:t>hisseler piyasadan </a:t>
            </a:r>
            <a:r>
              <a:rPr lang="tr-TR" b="1" dirty="0"/>
              <a:t>toplanarak </a:t>
            </a:r>
            <a:r>
              <a:rPr lang="tr-TR" b="1" dirty="0">
                <a:solidFill>
                  <a:srgbClr val="00B0F0"/>
                </a:solidFill>
              </a:rPr>
              <a:t>azaltılabilir.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317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b="1" dirty="0"/>
              <a:t>Borsada işlem gören </a:t>
            </a:r>
            <a:r>
              <a:rPr lang="tr-TR" b="1" dirty="0" smtClean="0"/>
              <a:t>hisselerden her biri farklı haftalarda tavan </a:t>
            </a:r>
            <a:r>
              <a:rPr lang="tr-TR" b="1" dirty="0"/>
              <a:t>yapıyor .</a:t>
            </a:r>
          </a:p>
          <a:p>
            <a:r>
              <a:rPr lang="tr-TR" b="1" dirty="0"/>
              <a:t>Sanki </a:t>
            </a:r>
            <a:r>
              <a:rPr lang="tr-TR" b="1" dirty="0">
                <a:solidFill>
                  <a:srgbClr val="00B0F0"/>
                </a:solidFill>
              </a:rPr>
              <a:t>vizyona giren filimler </a:t>
            </a:r>
            <a:r>
              <a:rPr lang="tr-TR" b="1" dirty="0"/>
              <a:t>gibi. Sırası gelen tavan yapıyor. </a:t>
            </a:r>
            <a:r>
              <a:rPr lang="tr-TR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tr-TR" b="1" dirty="0">
              <a:solidFill>
                <a:srgbClr val="00B0F0"/>
              </a:solidFill>
            </a:endParaRPr>
          </a:p>
          <a:p>
            <a:r>
              <a:rPr lang="tr-TR" b="1" dirty="0"/>
              <a:t>Bazı hisseler soluksuz hep tavan yapıyor.</a:t>
            </a:r>
          </a:p>
          <a:p>
            <a:r>
              <a:rPr lang="tr-TR" b="1" dirty="0"/>
              <a:t>Trende </a:t>
            </a:r>
            <a:r>
              <a:rPr lang="tr-TR" b="1" dirty="0" smtClean="0"/>
              <a:t>başladığında itibaren hisse senedi </a:t>
            </a:r>
            <a:r>
              <a:rPr lang="tr-TR" b="1" dirty="0"/>
              <a:t>2-3 kat kazanç sağlıyor.</a:t>
            </a:r>
          </a:p>
          <a:p>
            <a:endParaRPr lang="tr-TR" b="1" dirty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3041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HERKES </a:t>
            </a:r>
            <a:r>
              <a:rPr lang="tr-TR" b="1" dirty="0"/>
              <a:t>TARAFINDAN SÖYLENEN SÖZLERE GELELİM.</a:t>
            </a:r>
          </a:p>
          <a:p>
            <a:r>
              <a:rPr lang="tr-TR" b="1" dirty="0" smtClean="0"/>
              <a:t>Ben </a:t>
            </a:r>
            <a:r>
              <a:rPr lang="tr-TR" b="1" dirty="0"/>
              <a:t>bu hisse senedini </a:t>
            </a:r>
            <a:r>
              <a:rPr lang="tr-TR" b="1" dirty="0" smtClean="0"/>
              <a:t>neden bulamıyorum</a:t>
            </a:r>
            <a:r>
              <a:rPr lang="tr-TR" b="1" dirty="0"/>
              <a:t>?</a:t>
            </a:r>
            <a:r>
              <a:rPr lang="tr-TR" b="1" dirty="0" smtClean="0"/>
              <a:t> </a:t>
            </a:r>
            <a:endParaRPr lang="tr-TR" b="1" dirty="0"/>
          </a:p>
          <a:p>
            <a:r>
              <a:rPr lang="tr-TR" b="1" dirty="0"/>
              <a:t>Neden ben bu hisse senedini önce satıp </a:t>
            </a:r>
            <a:r>
              <a:rPr lang="tr-TR" b="1" dirty="0" smtClean="0"/>
              <a:t>çıkıyorum sonra hisse senedi 2-3 kat prim yapıyor. </a:t>
            </a:r>
          </a:p>
          <a:p>
            <a:r>
              <a:rPr lang="tr-TR" b="1" dirty="0" smtClean="0"/>
              <a:t>Bu sorulara yanıt vermek için bence </a:t>
            </a:r>
            <a:r>
              <a:rPr lang="tr-TR" b="1" dirty="0" smtClean="0">
                <a:solidFill>
                  <a:srgbClr val="00B0F0"/>
                </a:solidFill>
              </a:rPr>
              <a:t>takas analizi olmalı</a:t>
            </a:r>
            <a:r>
              <a:rPr lang="tr-TR" b="1" dirty="0" smtClean="0"/>
              <a:t>.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927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b="1" dirty="0" smtClean="0"/>
              <a:t> Ben bu olaya at yarışında </a:t>
            </a:r>
            <a:r>
              <a:rPr lang="tr-TR" b="1" dirty="0" smtClean="0">
                <a:solidFill>
                  <a:srgbClr val="00B0F0"/>
                </a:solidFill>
              </a:rPr>
              <a:t>doğru atı seçme </a:t>
            </a:r>
            <a:r>
              <a:rPr lang="tr-TR" b="1" dirty="0" smtClean="0"/>
              <a:t>olayına benzetiyorum. Doğru atı seçen finişe </a:t>
            </a:r>
            <a:r>
              <a:rPr lang="tr-TR" b="1" dirty="0" smtClean="0">
                <a:solidFill>
                  <a:srgbClr val="00B0F0"/>
                </a:solidFill>
              </a:rPr>
              <a:t>kupayı</a:t>
            </a:r>
            <a:r>
              <a:rPr lang="tr-TR" b="1" dirty="0" smtClean="0"/>
              <a:t> kaldırıyor. 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645024"/>
            <a:ext cx="84520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4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smtClean="0"/>
              <a:t>Asıl konumuza gelelim. Hisse </a:t>
            </a:r>
            <a:r>
              <a:rPr lang="tr-TR" b="1" dirty="0"/>
              <a:t>senedi takas analizi deyince aklımıza ;  bir hisse senedine gelen talebin hangi aracı kurumlardan geldiğini ve ne kadar alım ve satım yaptığını görmemizi sağlayacaktır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Alış </a:t>
            </a:r>
            <a:r>
              <a:rPr lang="tr-TR" b="1" dirty="0"/>
              <a:t>ve satışlar </a:t>
            </a:r>
            <a:r>
              <a:rPr lang="tr-TR" b="1" dirty="0" smtClean="0">
                <a:solidFill>
                  <a:srgbClr val="00B0F0"/>
                </a:solidFill>
              </a:rPr>
              <a:t>takas bank</a:t>
            </a:r>
            <a:r>
              <a:rPr lang="tr-TR" b="1" dirty="0" smtClean="0"/>
              <a:t> </a:t>
            </a:r>
            <a:r>
              <a:rPr lang="tr-TR" b="1" dirty="0"/>
              <a:t>tarafından veri olarak kayıt altına alınır. </a:t>
            </a:r>
          </a:p>
        </p:txBody>
      </p:sp>
    </p:spTree>
    <p:extLst>
      <p:ext uri="{BB962C8B-B14F-4D97-AF65-F5344CB8AC3E}">
        <p14:creationId xmlns:p14="http://schemas.microsoft.com/office/powerpoint/2010/main" xmlns="" val="32275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err="1" smtClean="0"/>
              <a:t>Takasbankası</a:t>
            </a:r>
            <a:r>
              <a:rPr lang="tr-TR" b="1" dirty="0" smtClean="0"/>
              <a:t> </a:t>
            </a:r>
            <a:r>
              <a:rPr lang="tr-TR" b="1" dirty="0"/>
              <a:t>bu </a:t>
            </a:r>
            <a:r>
              <a:rPr lang="tr-TR" b="1" dirty="0" smtClean="0"/>
              <a:t>verileri,</a:t>
            </a:r>
            <a:r>
              <a:rPr lang="tr-TR" b="1" dirty="0"/>
              <a:t> </a:t>
            </a:r>
            <a:r>
              <a:rPr lang="tr-TR" b="1" dirty="0" smtClean="0"/>
              <a:t>veri sunusu sağlayan dağıtıcı kuruluşlara verir.</a:t>
            </a:r>
          </a:p>
          <a:p>
            <a:r>
              <a:rPr lang="tr-TR" b="1" dirty="0" smtClean="0"/>
              <a:t> </a:t>
            </a:r>
            <a:r>
              <a:rPr lang="tr-TR" b="1" dirty="0"/>
              <a:t>Veri sağlayıcı kuruluşlar tarafından çeşitli platformlarda  bu takas verilerini hisse senedi ve yatırımcılarına sunarlar.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691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smtClean="0"/>
              <a:t> Anlatacağım sistemde </a:t>
            </a:r>
            <a:r>
              <a:rPr lang="tr-TR" b="1" dirty="0" err="1" smtClean="0">
                <a:solidFill>
                  <a:srgbClr val="00B0F0"/>
                </a:solidFill>
              </a:rPr>
              <a:t>matriks</a:t>
            </a:r>
            <a:r>
              <a:rPr lang="tr-TR" b="1" dirty="0" smtClean="0">
                <a:solidFill>
                  <a:srgbClr val="00B0F0"/>
                </a:solidFill>
              </a:rPr>
              <a:t> platformundan </a:t>
            </a:r>
            <a:r>
              <a:rPr lang="tr-TR" b="1" dirty="0" smtClean="0"/>
              <a:t>faydalanılarak yorumlanan </a:t>
            </a:r>
            <a:r>
              <a:rPr lang="tr-TR" b="1" dirty="0"/>
              <a:t>bir sistem olacak.</a:t>
            </a:r>
          </a:p>
          <a:p>
            <a:r>
              <a:rPr lang="tr-TR" b="1" dirty="0"/>
              <a:t>Yapılacak işlemler;</a:t>
            </a:r>
          </a:p>
          <a:p>
            <a:r>
              <a:rPr lang="tr-TR" b="1" dirty="0"/>
              <a:t>Matriks programından </a:t>
            </a:r>
            <a:r>
              <a:rPr lang="tr-TR" b="1" dirty="0" smtClean="0"/>
              <a:t>ilk işimiz takasla </a:t>
            </a:r>
            <a:r>
              <a:rPr lang="tr-TR" b="1" dirty="0"/>
              <a:t>ile ilgili verileri tamamlamak </a:t>
            </a:r>
            <a:r>
              <a:rPr lang="tr-TR" b="1" dirty="0" smtClean="0"/>
              <a:t>olacaktır. </a:t>
            </a:r>
            <a:endParaRPr lang="tr-TR" b="1" dirty="0"/>
          </a:p>
          <a:p>
            <a:r>
              <a:rPr lang="tr-TR" b="1" dirty="0" smtClean="0">
                <a:solidFill>
                  <a:srgbClr val="00B0F0"/>
                </a:solidFill>
              </a:rPr>
              <a:t>Veri tam </a:t>
            </a:r>
            <a:r>
              <a:rPr lang="tr-TR" b="1" dirty="0">
                <a:solidFill>
                  <a:srgbClr val="00B0F0"/>
                </a:solidFill>
              </a:rPr>
              <a:t>olmadan </a:t>
            </a:r>
            <a:r>
              <a:rPr lang="tr-TR" b="1" dirty="0"/>
              <a:t>takas değişimlerini hisse ve aracı kurum değişimleri arzu ettiğim aralıkta görmemiz </a:t>
            </a:r>
            <a:r>
              <a:rPr lang="tr-TR" b="1" dirty="0">
                <a:solidFill>
                  <a:srgbClr val="00B0F0"/>
                </a:solidFill>
              </a:rPr>
              <a:t>mümkün </a:t>
            </a:r>
            <a:r>
              <a:rPr lang="tr-TR" b="1" dirty="0"/>
              <a:t>olmaz.</a:t>
            </a:r>
          </a:p>
        </p:txBody>
      </p:sp>
    </p:spTree>
    <p:extLst>
      <p:ext uri="{BB962C8B-B14F-4D97-AF65-F5344CB8AC3E}">
        <p14:creationId xmlns:p14="http://schemas.microsoft.com/office/powerpoint/2010/main" xmlns="" val="2631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/>
              <a:t>Matriks platformunda ; kütüphane bölümünden  geçmişe yönelik veriler indirilerek  tamamlanır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Bu konu ile ilgili video çekeceğim</a:t>
            </a:r>
            <a:r>
              <a:rPr lang="tr-TR" b="1" dirty="0"/>
              <a:t>.</a:t>
            </a:r>
            <a:r>
              <a:rPr lang="tr-TR" b="1" dirty="0" smtClean="0"/>
              <a:t> 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1671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899174"/>
          </a:xfrm>
        </p:spPr>
        <p:txBody>
          <a:bodyPr>
            <a:noAutofit/>
          </a:bodyPr>
          <a:lstStyle/>
          <a:p>
            <a:r>
              <a:rPr lang="tr-TR" b="1" dirty="0" smtClean="0"/>
              <a:t>Hisse senedi hep tavan yapıyor. Kim alıyor kim satıyor. </a:t>
            </a:r>
            <a:r>
              <a:rPr lang="tr-TR" b="1" dirty="0" smtClean="0">
                <a:solidFill>
                  <a:srgbClr val="00B0F0"/>
                </a:solidFill>
              </a:rPr>
              <a:t>Geçmiş takaslardan bunu görebiliriz, </a:t>
            </a:r>
          </a:p>
          <a:p>
            <a:r>
              <a:rPr lang="tr-TR" b="1" dirty="0" smtClean="0"/>
              <a:t>Kendimiz için </a:t>
            </a:r>
            <a:r>
              <a:rPr lang="tr-TR" b="1" dirty="0" smtClean="0">
                <a:solidFill>
                  <a:srgbClr val="00B0F0"/>
                </a:solidFill>
              </a:rPr>
              <a:t>aracı kurumları belirleriz. </a:t>
            </a:r>
            <a:r>
              <a:rPr lang="tr-TR" b="1" dirty="0" smtClean="0"/>
              <a:t>Bunlar yabancı yatırım kuruluşları olabilir Ör: Deutsche Bank olabilir.</a:t>
            </a:r>
          </a:p>
          <a:p>
            <a:r>
              <a:rPr lang="tr-TR" b="1" dirty="0" smtClean="0"/>
              <a:t>Onlarca yatırım kuruluşu var. Hepsini takip etmemiz zor olur. Kendimize hisse senedinde </a:t>
            </a:r>
            <a:r>
              <a:rPr lang="tr-TR" b="1" dirty="0" smtClean="0">
                <a:solidFill>
                  <a:srgbClr val="00B0F0"/>
                </a:solidFill>
              </a:rPr>
              <a:t>kılavuz aracı kurumlar</a:t>
            </a:r>
            <a:r>
              <a:rPr lang="tr-TR" b="1" dirty="0" smtClean="0"/>
              <a:t> seçerek gruplar oluşturmalıyız.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2679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smtClean="0"/>
              <a:t>Doğru yatırım kuruluşlarından oluşturacağınız gruplarda ne kazanımız olur ?</a:t>
            </a:r>
          </a:p>
          <a:p>
            <a:r>
              <a:rPr lang="tr-TR" b="1" dirty="0" smtClean="0"/>
              <a:t>Grup içindeki aracı kurumların aldığı hisse </a:t>
            </a:r>
            <a:r>
              <a:rPr lang="tr-TR" b="1" dirty="0" smtClean="0">
                <a:solidFill>
                  <a:srgbClr val="00B0F0"/>
                </a:solidFill>
              </a:rPr>
              <a:t>senedini alır ve onlarla hareket </a:t>
            </a:r>
            <a:r>
              <a:rPr lang="tr-TR" b="1" dirty="0" smtClean="0"/>
              <a:t>edersiniz. </a:t>
            </a:r>
          </a:p>
          <a:p>
            <a:r>
              <a:rPr lang="tr-TR" b="1" dirty="0" smtClean="0"/>
              <a:t>Onlar çıkınca sizde </a:t>
            </a:r>
            <a:r>
              <a:rPr lang="tr-TR" b="1" dirty="0" smtClean="0">
                <a:solidFill>
                  <a:srgbClr val="00B0F0"/>
                </a:solidFill>
              </a:rPr>
              <a:t>çıkarsınız</a:t>
            </a:r>
            <a:r>
              <a:rPr lang="tr-TR" b="1" dirty="0" smtClean="0"/>
              <a:t>. Zarar ederse sizde edersiniz .Kar ederlerse siz kar edersiniz.</a:t>
            </a:r>
          </a:p>
          <a:p>
            <a:r>
              <a:rPr lang="tr-TR" b="1" dirty="0" smtClean="0"/>
              <a:t>Neden önce bu hisseyi almadım ?</a:t>
            </a:r>
          </a:p>
          <a:p>
            <a:r>
              <a:rPr lang="tr-TR" b="1" dirty="0" smtClean="0"/>
              <a:t>Neden beklemeden çıktım demezsiniz ?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2828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</a:t>
            </a:r>
            <a:r>
              <a:rPr lang="tr-TR" dirty="0" smtClean="0">
                <a:effectLst/>
              </a:rPr>
              <a:t>senedinde takas </a:t>
            </a:r>
            <a:r>
              <a:rPr lang="tr-TR" dirty="0">
                <a:effectLst/>
              </a:rPr>
              <a:t>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/>
              <a:t>Hisse senedi alıyoruz-satıyoruz. </a:t>
            </a:r>
          </a:p>
          <a:p>
            <a:r>
              <a:rPr lang="tr-TR" b="1" dirty="0"/>
              <a:t>İşlemleri yaparken; teknik analiz, temel analiz, haberler, tüyolar </a:t>
            </a:r>
            <a:r>
              <a:rPr lang="tr-TR" b="1" dirty="0" smtClean="0"/>
              <a:t>birleştirerek </a:t>
            </a:r>
            <a:r>
              <a:rPr lang="tr-TR" b="1" dirty="0"/>
              <a:t>işlemleri </a:t>
            </a:r>
            <a:r>
              <a:rPr lang="tr-TR" b="1" dirty="0" smtClean="0"/>
              <a:t>gerçekleştiriyoruz</a:t>
            </a:r>
            <a:r>
              <a:rPr lang="tr-TR" b="1" dirty="0"/>
              <a:t>.</a:t>
            </a:r>
          </a:p>
          <a:p>
            <a:r>
              <a:rPr lang="tr-TR" b="1" dirty="0"/>
              <a:t>Neden </a:t>
            </a:r>
            <a:r>
              <a:rPr lang="tr-TR" b="1" dirty="0">
                <a:solidFill>
                  <a:srgbClr val="00B0F0"/>
                </a:solidFill>
              </a:rPr>
              <a:t>alıyoruz</a:t>
            </a:r>
            <a:r>
              <a:rPr lang="tr-TR" b="1" dirty="0"/>
              <a:t> neden </a:t>
            </a:r>
            <a:r>
              <a:rPr lang="tr-TR" b="1" dirty="0">
                <a:solidFill>
                  <a:srgbClr val="00B0F0"/>
                </a:solidFill>
              </a:rPr>
              <a:t>satıyoruz</a:t>
            </a:r>
            <a:r>
              <a:rPr lang="tr-TR" b="1" dirty="0"/>
              <a:t> ?</a:t>
            </a:r>
          </a:p>
          <a:p>
            <a:r>
              <a:rPr lang="tr-TR" b="1" dirty="0"/>
              <a:t>Kim söylüyor, cep telefonuna gelen bir mesaj mı ?</a:t>
            </a:r>
          </a:p>
          <a:p>
            <a:r>
              <a:rPr lang="tr-TR" b="1" dirty="0"/>
              <a:t>Yoksa arkadaşlar arasında oluşturduğumuz WhatsApp grubumu?</a:t>
            </a:r>
          </a:p>
          <a:p>
            <a:r>
              <a:rPr lang="tr-TR" b="1" dirty="0"/>
              <a:t>Hoca dediğiniz, bu piyasayı okuduğunu söyleyen ve milletin </a:t>
            </a:r>
            <a:r>
              <a:rPr lang="tr-TR" b="1" dirty="0">
                <a:solidFill>
                  <a:srgbClr val="00B0F0"/>
                </a:solidFill>
              </a:rPr>
              <a:t>para karşılığı  hisse</a:t>
            </a:r>
            <a:r>
              <a:rPr lang="tr-TR" b="1" dirty="0"/>
              <a:t> söyleyen Facebook gruplarımı ?</a:t>
            </a:r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71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899174"/>
          </a:xfrm>
        </p:spPr>
        <p:txBody>
          <a:bodyPr>
            <a:noAutofit/>
          </a:bodyPr>
          <a:lstStyle/>
          <a:p>
            <a:r>
              <a:rPr lang="tr-TR" b="1" dirty="0" smtClean="0"/>
              <a:t>Sonuçta bu aracı kurumlar araştırma bölümleri var. Sizden daha iyi teknik analiz yapan personelleri var. Şirket haberlerine sizden daha iyi ulaşabiliyorlar.</a:t>
            </a:r>
          </a:p>
          <a:p>
            <a:r>
              <a:rPr lang="tr-TR" b="1" dirty="0" smtClean="0"/>
              <a:t>Bir anlamda </a:t>
            </a:r>
            <a:r>
              <a:rPr lang="tr-TR" dirty="0"/>
              <a:t> </a:t>
            </a:r>
            <a:r>
              <a:rPr lang="tr-TR" b="1" dirty="0" smtClean="0">
                <a:solidFill>
                  <a:srgbClr val="00B0F0"/>
                </a:solidFill>
              </a:rPr>
              <a:t>spekülatörleri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bulmanın bir yöntemi.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Yabancı kurumları </a:t>
            </a:r>
            <a:r>
              <a:rPr lang="tr-TR" b="1" dirty="0" smtClean="0"/>
              <a:t>ile oluşturacağınız gruplarda artık sizden habersiz hisse toplayıp toplamadıklarını görmüş olacaksınız.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8077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87065"/>
            <a:ext cx="8812088" cy="838200"/>
          </a:xfrm>
        </p:spPr>
        <p:txBody>
          <a:bodyPr>
            <a:no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94" y="1295400"/>
            <a:ext cx="8688985" cy="53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2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Autofit/>
          </a:bodyPr>
          <a:lstStyle/>
          <a:p>
            <a:r>
              <a:rPr lang="tr-TR" sz="3000" dirty="0"/>
              <a:t>Matriks platformundan grup oluşturacağız.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899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**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Yabancı kurumları </a:t>
            </a:r>
            <a:r>
              <a:rPr lang="tr-TR" b="1" dirty="0" smtClean="0"/>
              <a:t>için tamamı için örnek aracı kurumlar listesi.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873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46" y="1125264"/>
            <a:ext cx="8758954" cy="56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61" y="1125265"/>
            <a:ext cx="8742239" cy="56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9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Autofit/>
          </a:bodyPr>
          <a:lstStyle/>
          <a:p>
            <a:r>
              <a:rPr lang="tr-TR" sz="3000" dirty="0"/>
              <a:t>Matriks platformundan grup oluşturacağız.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899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**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B0F0"/>
                </a:solidFill>
              </a:rPr>
              <a:t>ÖRNEK: </a:t>
            </a:r>
            <a:r>
              <a:rPr lang="tr-TR" b="1" dirty="0" smtClean="0">
                <a:solidFill>
                  <a:schemeClr val="tx1"/>
                </a:solidFill>
              </a:rPr>
              <a:t>Tacirler ve Gedik yatırımı takip etmek istiyoruz. Bunun için grup oluşturacağız.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58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268760"/>
            <a:ext cx="88120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6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1"/>
            <a:ext cx="88120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9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92" y="1268760"/>
            <a:ext cx="870500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</a:t>
            </a:r>
            <a:r>
              <a:rPr lang="tr-TR" dirty="0" smtClean="0">
                <a:effectLst/>
              </a:rPr>
              <a:t>senedinde </a:t>
            </a:r>
            <a:r>
              <a:rPr lang="tr-TR" dirty="0">
                <a:effectLst/>
              </a:rPr>
              <a:t>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700" b="1" dirty="0" smtClean="0"/>
              <a:t>Hisseyi </a:t>
            </a:r>
            <a:r>
              <a:rPr lang="tr-TR" sz="2700" b="1" dirty="0">
                <a:solidFill>
                  <a:srgbClr val="00B0F0"/>
                </a:solidFill>
              </a:rPr>
              <a:t>kim </a:t>
            </a:r>
            <a:r>
              <a:rPr lang="tr-TR" sz="2700" b="1" dirty="0" smtClean="0">
                <a:solidFill>
                  <a:srgbClr val="00B0F0"/>
                </a:solidFill>
              </a:rPr>
              <a:t>alıyor, </a:t>
            </a:r>
            <a:r>
              <a:rPr lang="tr-TR" sz="2700" b="1" dirty="0">
                <a:solidFill>
                  <a:srgbClr val="00B0F0"/>
                </a:solidFill>
              </a:rPr>
              <a:t>kim satıyor </a:t>
            </a:r>
            <a:r>
              <a:rPr lang="tr-TR" sz="2700" b="1" dirty="0"/>
              <a:t>bilmemiz gerektiğini düşünüyorum. </a:t>
            </a:r>
          </a:p>
          <a:p>
            <a:r>
              <a:rPr lang="tr-TR" sz="2700" b="1" dirty="0" smtClean="0"/>
              <a:t>İşlem görmeyen </a:t>
            </a:r>
            <a:r>
              <a:rPr lang="tr-TR" sz="2700" b="1" dirty="0">
                <a:solidFill>
                  <a:srgbClr val="00B0F0"/>
                </a:solidFill>
              </a:rPr>
              <a:t>hisse senedi </a:t>
            </a:r>
            <a:r>
              <a:rPr lang="tr-TR" sz="2700" b="1" dirty="0" smtClean="0">
                <a:solidFill>
                  <a:srgbClr val="00B0F0"/>
                </a:solidFill>
              </a:rPr>
              <a:t>yükselir mi </a:t>
            </a:r>
            <a:r>
              <a:rPr lang="tr-TR" sz="2700" b="1" dirty="0" smtClean="0"/>
              <a:t>? Yada </a:t>
            </a:r>
            <a:r>
              <a:rPr lang="tr-TR" sz="2700" b="1" dirty="0"/>
              <a:t>rağbet görmeyen ürün </a:t>
            </a:r>
            <a:r>
              <a:rPr lang="tr-TR" sz="2700" b="1" dirty="0" smtClean="0"/>
              <a:t>değerlenir mi ?</a:t>
            </a:r>
            <a:endParaRPr lang="tr-TR" sz="2700" b="1" dirty="0"/>
          </a:p>
          <a:p>
            <a:r>
              <a:rPr lang="tr-TR" sz="2700" b="1" dirty="0"/>
              <a:t>Alınıp satılmayan hisse değer kaybetmez yada değer kazanmaz. Yatay </a:t>
            </a:r>
            <a:r>
              <a:rPr lang="tr-TR" sz="2700" b="1" dirty="0" smtClean="0"/>
              <a:t>hareket mi eder ?</a:t>
            </a:r>
            <a:endParaRPr lang="tr-TR" sz="2700" b="1" dirty="0"/>
          </a:p>
          <a:p>
            <a:r>
              <a:rPr lang="tr-TR" sz="2700" b="1" dirty="0"/>
              <a:t>Bu piyasada ne kadar </a:t>
            </a:r>
            <a:r>
              <a:rPr lang="tr-TR" sz="2700" b="1" dirty="0">
                <a:solidFill>
                  <a:srgbClr val="00B0F0"/>
                </a:solidFill>
              </a:rPr>
              <a:t>çok fazla doğru bilgi ve veri </a:t>
            </a:r>
            <a:r>
              <a:rPr lang="tr-TR" sz="2700" b="1" dirty="0"/>
              <a:t>olursa sağlıklı karar </a:t>
            </a:r>
            <a:r>
              <a:rPr lang="tr-TR" sz="2700" b="1" dirty="0" smtClean="0"/>
              <a:t>vermemizde </a:t>
            </a:r>
            <a:r>
              <a:rPr lang="tr-TR" sz="2700" b="1" dirty="0"/>
              <a:t>etkili olur. </a:t>
            </a:r>
          </a:p>
        </p:txBody>
      </p:sp>
    </p:spTree>
    <p:extLst>
      <p:ext uri="{BB962C8B-B14F-4D97-AF65-F5344CB8AC3E}">
        <p14:creationId xmlns:p14="http://schemas.microsoft.com/office/powerpoint/2010/main" xmlns="" val="27905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881208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1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04" y="1196752"/>
            <a:ext cx="873859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0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5265"/>
            <a:ext cx="8812088" cy="5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196751"/>
            <a:ext cx="8884096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" y="287065"/>
            <a:ext cx="9139803" cy="838200"/>
          </a:xfrm>
        </p:spPr>
        <p:txBody>
          <a:bodyPr>
            <a:normAutofit/>
          </a:bodyPr>
          <a:lstStyle/>
          <a:p>
            <a:r>
              <a:rPr lang="tr-TR" sz="3000" dirty="0" smtClean="0"/>
              <a:t>Matriks platformundan grup oluşturacağız. 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5265"/>
            <a:ext cx="8812088" cy="56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115198"/>
          </a:xfrm>
        </p:spPr>
        <p:txBody>
          <a:bodyPr>
            <a:noAutofit/>
          </a:bodyPr>
          <a:lstStyle/>
          <a:p>
            <a:r>
              <a:rPr lang="tr-TR" b="1" dirty="0" smtClean="0"/>
              <a:t>Takas olayının </a:t>
            </a:r>
            <a:r>
              <a:rPr lang="tr-TR" b="1" dirty="0">
                <a:solidFill>
                  <a:srgbClr val="00B0F0"/>
                </a:solidFill>
              </a:rPr>
              <a:t>varant</a:t>
            </a:r>
            <a:r>
              <a:rPr lang="tr-TR" b="1" dirty="0" smtClean="0"/>
              <a:t> piyasasında uygulayabiliriz. Böylece hangi aracı kurumun aldığını görmüş oluruz.</a:t>
            </a:r>
          </a:p>
          <a:p>
            <a:r>
              <a:rPr lang="tr-TR" b="1" dirty="0" smtClean="0"/>
              <a:t>Teknik analizde </a:t>
            </a:r>
            <a:r>
              <a:rPr lang="tr-TR" b="1" dirty="0" smtClean="0">
                <a:solidFill>
                  <a:srgbClr val="00B0F0"/>
                </a:solidFill>
              </a:rPr>
              <a:t>formasyonlar </a:t>
            </a:r>
            <a:r>
              <a:rPr lang="tr-TR" b="1" dirty="0" smtClean="0"/>
              <a:t>oluşurken, hisseyi o sürece kadar kim </a:t>
            </a:r>
            <a:r>
              <a:rPr lang="tr-TR" b="1" dirty="0"/>
              <a:t>toplamış </a:t>
            </a:r>
            <a:r>
              <a:rPr lang="tr-TR" b="1" dirty="0">
                <a:solidFill>
                  <a:srgbClr val="00B0F0"/>
                </a:solidFill>
              </a:rPr>
              <a:t>Takasla</a:t>
            </a:r>
            <a:r>
              <a:rPr lang="tr-TR" b="1" dirty="0"/>
              <a:t> </a:t>
            </a:r>
            <a:r>
              <a:rPr lang="tr-TR" b="1" dirty="0" smtClean="0"/>
              <a:t>bulursak. Ne zaman harekete başlayacağı belirginleşir. Sonuçta güzel kazançlar elde edilir.</a:t>
            </a:r>
          </a:p>
          <a:p>
            <a:r>
              <a:rPr lang="tr-TR" b="1" dirty="0" smtClean="0"/>
              <a:t>Takasla ilgili saatlerce  ders anlatabilirim. Bu işin </a:t>
            </a:r>
            <a:r>
              <a:rPr lang="tr-TR" b="1" dirty="0" smtClean="0">
                <a:solidFill>
                  <a:srgbClr val="00B0F0"/>
                </a:solidFill>
              </a:rPr>
              <a:t>çok büyük incelikleri </a:t>
            </a:r>
            <a:r>
              <a:rPr lang="tr-TR" b="1" dirty="0" smtClean="0"/>
              <a:t>var. Bu inceliklere ulaşmak çalışma ile olur.</a:t>
            </a:r>
          </a:p>
        </p:txBody>
      </p:sp>
    </p:spTree>
    <p:extLst>
      <p:ext uri="{BB962C8B-B14F-4D97-AF65-F5344CB8AC3E}">
        <p14:creationId xmlns:p14="http://schemas.microsoft.com/office/powerpoint/2010/main" xmlns="" val="3659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err="1" smtClean="0"/>
              <a:t>Matriksten</a:t>
            </a:r>
            <a:r>
              <a:rPr lang="tr-TR" b="1" dirty="0" smtClean="0"/>
              <a:t> </a:t>
            </a:r>
            <a:r>
              <a:rPr lang="tr-TR" b="1" dirty="0" err="1" smtClean="0"/>
              <a:t>aldımız</a:t>
            </a:r>
            <a:r>
              <a:rPr lang="tr-TR" b="1" dirty="0" smtClean="0"/>
              <a:t> veriler </a:t>
            </a:r>
            <a:r>
              <a:rPr lang="tr-TR" b="1" dirty="0" err="1" smtClean="0">
                <a:solidFill>
                  <a:srgbClr val="00B0F0"/>
                </a:solidFill>
              </a:rPr>
              <a:t>excel</a:t>
            </a:r>
            <a:r>
              <a:rPr lang="tr-TR" b="1" dirty="0" smtClean="0">
                <a:solidFill>
                  <a:srgbClr val="00B0F0"/>
                </a:solidFill>
              </a:rPr>
              <a:t> aktarıp büyük </a:t>
            </a:r>
            <a:r>
              <a:rPr lang="tr-TR" b="1" dirty="0" smtClean="0"/>
              <a:t>doğrulukla toplanan hisseleri bulabiliyoruz. Çok farklı </a:t>
            </a:r>
            <a:r>
              <a:rPr lang="tr-TR" b="1" dirty="0" smtClean="0">
                <a:solidFill>
                  <a:srgbClr val="00B0F0"/>
                </a:solidFill>
              </a:rPr>
              <a:t>varyasyon ve sistemler </a:t>
            </a:r>
            <a:r>
              <a:rPr lang="tr-TR" b="1" dirty="0" smtClean="0"/>
              <a:t>oluşturdum.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8812088" cy="37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Sizde bir çok sistem oluşturabilirsiniz.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‘’ Karda Yürüyüp İzini Belli</a:t>
            </a:r>
            <a:r>
              <a:rPr lang="tr-TR" b="1" dirty="0">
                <a:solidFill>
                  <a:srgbClr val="00B0F0"/>
                </a:solidFill>
              </a:rPr>
              <a:t> Etmemek </a:t>
            </a:r>
            <a:r>
              <a:rPr lang="tr-TR" dirty="0" smtClean="0"/>
              <a:t>‘’</a:t>
            </a:r>
          </a:p>
          <a:p>
            <a:r>
              <a:rPr lang="tr-TR" b="1" dirty="0" smtClean="0"/>
              <a:t>Takas için en güzel söylenmiş sözdür.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284984"/>
            <a:ext cx="83716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1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Autofit/>
          </a:bodyPr>
          <a:lstStyle/>
          <a:p>
            <a:r>
              <a:rPr lang="tr-TR" b="1" dirty="0" smtClean="0"/>
              <a:t>Hisse senetlerini </a:t>
            </a:r>
            <a:r>
              <a:rPr lang="tr-TR" b="1" dirty="0" smtClean="0">
                <a:solidFill>
                  <a:srgbClr val="00B0F0"/>
                </a:solidFill>
              </a:rPr>
              <a:t>nakış işler gibi işleyip </a:t>
            </a:r>
            <a:r>
              <a:rPr lang="tr-TR" b="1" dirty="0" smtClean="0"/>
              <a:t>topluyorlar.</a:t>
            </a:r>
            <a:endParaRPr lang="tr-TR" dirty="0" smtClean="0"/>
          </a:p>
          <a:p>
            <a:r>
              <a:rPr lang="tr-TR" b="1" dirty="0" smtClean="0"/>
              <a:t>Biz takasın önemi anlamamız ve öğrenmemiz gerekir. Bu işin ustası olmak için . Ustadan ders almak gereklidir.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49080"/>
            <a:ext cx="7704856" cy="27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0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kern="12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Takas</a:t>
            </a:r>
            <a:r>
              <a:rPr lang="tr-TR" sz="3600" kern="12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analizi</a:t>
            </a:r>
            <a:endParaRPr lang="tr-TR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29944"/>
          </a:xfrm>
        </p:spPr>
        <p:txBody>
          <a:bodyPr>
            <a:normAutofit fontScale="92500"/>
          </a:bodyPr>
          <a:lstStyle/>
          <a:p>
            <a:r>
              <a:rPr lang="tr-TR" sz="2700" b="1" dirty="0"/>
              <a:t>Sağlıklı verilerden bir yöntemde </a:t>
            </a:r>
            <a:r>
              <a:rPr lang="tr-TR" sz="2700" b="1" dirty="0">
                <a:solidFill>
                  <a:srgbClr val="00B0F0"/>
                </a:solidFill>
              </a:rPr>
              <a:t>TAKAS </a:t>
            </a:r>
            <a:r>
              <a:rPr lang="tr-TR" sz="2700" b="1" dirty="0"/>
              <a:t>yöntemi.</a:t>
            </a:r>
          </a:p>
          <a:p>
            <a:r>
              <a:rPr lang="tr-TR" sz="2700" b="1" dirty="0"/>
              <a:t>Hisse senedi takas analizi nedir ?</a:t>
            </a:r>
          </a:p>
          <a:p>
            <a:r>
              <a:rPr lang="tr-TR" sz="2700" b="1" dirty="0"/>
              <a:t>Takas analizi nasıl </a:t>
            </a:r>
            <a:r>
              <a:rPr lang="tr-TR" sz="2700" b="1" dirty="0" smtClean="0"/>
              <a:t>yapılır ? </a:t>
            </a:r>
            <a:endParaRPr lang="tr-TR" sz="2700" b="1" dirty="0"/>
          </a:p>
          <a:p>
            <a:r>
              <a:rPr lang="tr-TR" sz="2700" b="1" dirty="0"/>
              <a:t>Takasla ilgili veriler </a:t>
            </a:r>
            <a:r>
              <a:rPr lang="tr-TR" sz="2700" b="1" dirty="0" smtClean="0"/>
              <a:t>nedir ?</a:t>
            </a:r>
            <a:endParaRPr lang="tr-TR" sz="2700" b="1" dirty="0"/>
          </a:p>
          <a:p>
            <a:r>
              <a:rPr lang="tr-TR" sz="2700" b="1" dirty="0"/>
              <a:t>Takasla ilgili hangi platformlar  </a:t>
            </a:r>
            <a:r>
              <a:rPr lang="tr-TR" sz="2700" b="1" dirty="0" smtClean="0"/>
              <a:t>kullanılabilir ?</a:t>
            </a:r>
          </a:p>
          <a:p>
            <a:r>
              <a:rPr lang="tr-TR" sz="2700" b="1" dirty="0"/>
              <a:t>Elimizdeki Takaslar </a:t>
            </a:r>
            <a:r>
              <a:rPr lang="tr-TR" sz="2700" b="1" dirty="0">
                <a:solidFill>
                  <a:srgbClr val="00B0F0"/>
                </a:solidFill>
              </a:rPr>
              <a:t>kaç </a:t>
            </a:r>
            <a:r>
              <a:rPr lang="tr-TR" sz="2700" b="1" dirty="0" smtClean="0">
                <a:solidFill>
                  <a:srgbClr val="00B0F0"/>
                </a:solidFill>
              </a:rPr>
              <a:t>gün önceki işlemleri </a:t>
            </a:r>
            <a:r>
              <a:rPr lang="tr-TR" sz="2700" b="1" dirty="0" smtClean="0"/>
              <a:t>gösteriyor?</a:t>
            </a:r>
          </a:p>
          <a:p>
            <a:r>
              <a:rPr lang="tr-TR" sz="2700" b="1" dirty="0" smtClean="0"/>
              <a:t> </a:t>
            </a:r>
            <a:r>
              <a:rPr lang="tr-TR" sz="2700" b="1" dirty="0"/>
              <a:t>T (İşlem) ve T+2 Günlerinde Gerçekleştirilen </a:t>
            </a:r>
            <a:r>
              <a:rPr lang="tr-TR" sz="2700" b="1" dirty="0" smtClean="0"/>
              <a:t>İşlemler ne demek ?</a:t>
            </a:r>
            <a:endParaRPr lang="tr-TR" sz="2700" b="1" dirty="0"/>
          </a:p>
          <a:p>
            <a:r>
              <a:rPr lang="tr-TR" sz="3600" b="1" dirty="0" smtClean="0">
                <a:solidFill>
                  <a:srgbClr val="FF0000"/>
                </a:solidFill>
              </a:rPr>
              <a:t>‘’Sonuçta bir savaş varsa; herkes savaşçı,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    Kazanan ve kaybeden olacak. Tarafını seç’’ </a:t>
            </a:r>
            <a:endParaRPr lang="tr-TR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12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Takas </a:t>
            </a:r>
            <a:r>
              <a:rPr lang="tr-TR" b="1" dirty="0" smtClean="0"/>
              <a:t>; bir </a:t>
            </a:r>
            <a:r>
              <a:rPr lang="tr-TR" b="1" dirty="0"/>
              <a:t>bütünün  kimler arasında pay edildiğinin; </a:t>
            </a:r>
            <a:r>
              <a:rPr lang="tr-TR" b="1" dirty="0">
                <a:solidFill>
                  <a:srgbClr val="00B0F0"/>
                </a:solidFill>
              </a:rPr>
              <a:t>sayısal olarak </a:t>
            </a:r>
            <a:r>
              <a:rPr lang="tr-TR" b="1" dirty="0"/>
              <a:t>gösterilmesi olarak ifade edebiliriz</a:t>
            </a:r>
            <a:r>
              <a:rPr lang="tr-TR" b="1" dirty="0" smtClean="0"/>
              <a:t>. On parçaya bölünmüş bir bütün. Farklı kişi ve kurumlarda pay edilmiş olabilir.</a:t>
            </a:r>
            <a:endParaRPr lang="tr-TR" b="1" dirty="0"/>
          </a:p>
          <a:p>
            <a:endParaRPr lang="tr-TR" dirty="0"/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xmlns="" val="3721602699"/>
              </p:ext>
            </p:extLst>
          </p:nvPr>
        </p:nvGraphicFramePr>
        <p:xfrm>
          <a:off x="3851920" y="3432869"/>
          <a:ext cx="6096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kdörtgen 7"/>
          <p:cNvSpPr/>
          <p:nvPr/>
        </p:nvSpPr>
        <p:spPr>
          <a:xfrm>
            <a:off x="6427272" y="3645024"/>
            <a:ext cx="445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906280" y="3997422"/>
            <a:ext cx="445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948264" y="4902843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83497" y="5013176"/>
            <a:ext cx="445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Bir hissenin  piyasada işlem gördüğü </a:t>
            </a:r>
            <a:r>
              <a:rPr lang="tr-TR" b="1" dirty="0" smtClean="0"/>
              <a:t>adet miktarı </a:t>
            </a:r>
            <a:r>
              <a:rPr lang="tr-TR" b="1" dirty="0"/>
              <a:t>vardır</a:t>
            </a:r>
            <a:r>
              <a:rPr lang="tr-TR" b="1" dirty="0" smtClean="0"/>
              <a:t>. Bu miktar tüm hisseler için farklı olabilir. </a:t>
            </a:r>
            <a:r>
              <a:rPr lang="tr-TR" b="1" dirty="0"/>
              <a:t>Örnek </a:t>
            </a:r>
            <a:r>
              <a:rPr lang="tr-TR" b="1" dirty="0" smtClean="0"/>
              <a:t>:Thyao </a:t>
            </a:r>
            <a:r>
              <a:rPr lang="tr-TR" b="1" dirty="0"/>
              <a:t>=</a:t>
            </a:r>
            <a:r>
              <a:rPr lang="tr-TR" b="1" dirty="0" smtClean="0"/>
              <a:t>13.800.000.. </a:t>
            </a:r>
            <a:r>
              <a:rPr lang="tr-TR" b="1" dirty="0"/>
              <a:t>adet </a:t>
            </a:r>
            <a:r>
              <a:rPr lang="tr-TR" b="1" dirty="0" smtClean="0"/>
              <a:t>piyasada </a:t>
            </a:r>
            <a:r>
              <a:rPr lang="tr-TR" b="1" dirty="0" smtClean="0">
                <a:solidFill>
                  <a:srgbClr val="00B0F0"/>
                </a:solidFill>
              </a:rPr>
              <a:t>alınıp, satılan </a:t>
            </a:r>
            <a:r>
              <a:rPr lang="tr-TR" b="1" dirty="0" smtClean="0"/>
              <a:t>hisse </a:t>
            </a:r>
            <a:r>
              <a:rPr lang="tr-TR" b="1" dirty="0"/>
              <a:t>senedi var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Aracı kurumlar arasında hisse senetlerin ismi, miktarı ve maliyetleri farklıdır. </a:t>
            </a:r>
          </a:p>
          <a:p>
            <a:r>
              <a:rPr lang="tr-TR" b="1" dirty="0" smtClean="0"/>
              <a:t>Hisse senedinde; aracı kurum sayısı 1 adette olabilir, 20-30 adette olabilir. Hisse senedini </a:t>
            </a:r>
            <a:r>
              <a:rPr lang="tr-TR" b="1" dirty="0" smtClean="0">
                <a:solidFill>
                  <a:srgbClr val="00B0F0"/>
                </a:solidFill>
              </a:rPr>
              <a:t>piyasadaki değeri </a:t>
            </a:r>
            <a:r>
              <a:rPr lang="tr-TR" b="1" dirty="0" smtClean="0"/>
              <a:t>en büyük etkendir.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892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54162"/>
            <a:ext cx="9036496" cy="452596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Hisse senedinin </a:t>
            </a:r>
            <a:r>
              <a:rPr lang="tr-TR" b="1" dirty="0" smtClean="0">
                <a:solidFill>
                  <a:srgbClr val="00B0F0"/>
                </a:solidFill>
              </a:rPr>
              <a:t>büyük miktarı </a:t>
            </a:r>
            <a:r>
              <a:rPr lang="tr-TR" b="1" dirty="0" smtClean="0"/>
              <a:t>bir aracı kurumda olabilir,</a:t>
            </a:r>
          </a:p>
          <a:p>
            <a:r>
              <a:rPr lang="tr-TR" b="1" dirty="0" smtClean="0"/>
              <a:t>Birden fazla aracı kurumda işlem yapılarak hissenin toplanması </a:t>
            </a:r>
            <a:r>
              <a:rPr lang="tr-TR" b="1" dirty="0" smtClean="0">
                <a:solidFill>
                  <a:srgbClr val="00B0F0"/>
                </a:solidFill>
              </a:rPr>
              <a:t>gizlenebilir</a:t>
            </a:r>
            <a:r>
              <a:rPr lang="tr-TR" b="1" dirty="0" smtClean="0"/>
              <a:t>,</a:t>
            </a:r>
          </a:p>
          <a:p>
            <a:r>
              <a:rPr lang="tr-TR" b="1" dirty="0" smtClean="0"/>
              <a:t>Sonuçta </a:t>
            </a:r>
            <a:r>
              <a:rPr lang="tr-TR" b="1" dirty="0"/>
              <a:t>bu piyasada bütün aracı kurumlar milyonlarca hisse senedinin günlük, aylık, yıllık alım ve satım </a:t>
            </a:r>
            <a:r>
              <a:rPr lang="tr-TR" b="1" dirty="0" smtClean="0"/>
              <a:t>yaparlar,</a:t>
            </a:r>
            <a:endParaRPr lang="tr-TR" b="1" dirty="0"/>
          </a:p>
          <a:p>
            <a:r>
              <a:rPr lang="tr-TR" b="1" dirty="0"/>
              <a:t>Alım satım yaparken </a:t>
            </a:r>
            <a:r>
              <a:rPr lang="tr-TR" b="1" dirty="0">
                <a:solidFill>
                  <a:srgbClr val="00B0F0"/>
                </a:solidFill>
              </a:rPr>
              <a:t>kısa, orta ve uzun vade </a:t>
            </a:r>
            <a:r>
              <a:rPr lang="tr-TR" b="1" dirty="0"/>
              <a:t>anlayışı içinde hisse senetlerini toplarlar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015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Bu hisse senetlerini neye göre alırlar satarlar ?</a:t>
            </a:r>
          </a:p>
          <a:p>
            <a:r>
              <a:rPr lang="tr-TR" b="1" dirty="0"/>
              <a:t>Kim fısıldar onlara A hissesini al diye ?</a:t>
            </a:r>
          </a:p>
          <a:p>
            <a:r>
              <a:rPr lang="tr-TR" b="1" dirty="0"/>
              <a:t>Bence kimse fısıldamaz ? </a:t>
            </a:r>
          </a:p>
          <a:p>
            <a:r>
              <a:rPr lang="tr-TR" b="1" dirty="0" smtClean="0"/>
              <a:t>Aracı kurumların araştırma bölümleri </a:t>
            </a:r>
            <a:r>
              <a:rPr lang="tr-TR" b="1" dirty="0" smtClean="0">
                <a:solidFill>
                  <a:srgbClr val="00B0F0"/>
                </a:solidFill>
              </a:rPr>
              <a:t>arı</a:t>
            </a:r>
            <a:r>
              <a:rPr lang="tr-TR" b="1" dirty="0" smtClean="0"/>
              <a:t> gibi analiz yapar. </a:t>
            </a:r>
            <a:r>
              <a:rPr lang="tr-TR" b="1" dirty="0"/>
              <a:t>B</a:t>
            </a:r>
            <a:r>
              <a:rPr lang="tr-TR" b="1" dirty="0" smtClean="0"/>
              <a:t>ilgiler </a:t>
            </a:r>
            <a:r>
              <a:rPr lang="tr-TR" b="1" dirty="0"/>
              <a:t>toplarlar şirketler hakkında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Hiç aracı kurum müşterilerine </a:t>
            </a:r>
            <a:r>
              <a:rPr lang="tr-TR" b="1" dirty="0" smtClean="0">
                <a:solidFill>
                  <a:srgbClr val="00B0F0"/>
                </a:solidFill>
              </a:rPr>
              <a:t>zarar ettirmek </a:t>
            </a:r>
            <a:r>
              <a:rPr lang="tr-TR" b="1" dirty="0" smtClean="0"/>
              <a:t>istemez.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496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Hisse senedinde takas analizi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000" b="1" dirty="0"/>
              <a:t>Sürekli duyarız Yabancılar şu hisseyi topluyor diye?</a:t>
            </a:r>
          </a:p>
          <a:p>
            <a:r>
              <a:rPr lang="tr-TR" sz="3000" b="1" dirty="0"/>
              <a:t>Kim bu yabancılar ? Uzaylımı yoksa?</a:t>
            </a:r>
          </a:p>
          <a:p>
            <a:r>
              <a:rPr lang="tr-TR" sz="3000" b="1" dirty="0"/>
              <a:t>Onlarda senin benim gibi </a:t>
            </a:r>
            <a:r>
              <a:rPr lang="tr-TR" sz="3000" b="1" dirty="0">
                <a:solidFill>
                  <a:srgbClr val="00B0F0"/>
                </a:solidFill>
              </a:rPr>
              <a:t>adem oğlu </a:t>
            </a:r>
            <a:r>
              <a:rPr lang="tr-TR" sz="3000" b="1" dirty="0"/>
              <a:t>olduğunu düşünüyorum ?</a:t>
            </a:r>
          </a:p>
          <a:p>
            <a:r>
              <a:rPr lang="tr-TR" sz="3000" b="1" dirty="0"/>
              <a:t>Sonuçta çok büyük miktarda yıllardır piyasada yabancı payından söz edilir.</a:t>
            </a:r>
          </a:p>
          <a:p>
            <a:r>
              <a:rPr lang="tr-TR" sz="3000" b="1" dirty="0"/>
              <a:t>Onlar piyasadan giderse borsa çöker diye efsaneler anlatılır.</a:t>
            </a:r>
          </a:p>
          <a:p>
            <a:r>
              <a:rPr lang="tr-TR" sz="3000" b="1" dirty="0"/>
              <a:t>Onlar nasıl hisse senedi alır?</a:t>
            </a:r>
          </a:p>
          <a:p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xmlns="" val="3424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nanPerf_TP10167117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CCF35C-B846-4A6E-ACDB-35C2E6B6E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Mali performans sunusu</Template>
  <TotalTime>0</TotalTime>
  <Words>1182</Words>
  <Application>Microsoft Office PowerPoint</Application>
  <PresentationFormat>Ekran Gösterisi (4:3)</PresentationFormat>
  <Paragraphs>146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FinanPerf_TP10167117</vt:lpstr>
      <vt:lpstr>Hisse senedinde takas analizi nedir ? Matriks platformundan grup oluşturma.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Matriks platformundan grup oluşturacağız. </vt:lpstr>
      <vt:lpstr>Hisse senedinde takas analizi nedir ?</vt:lpstr>
      <vt:lpstr>Hisse senedinde takas analizi nedir ?</vt:lpstr>
      <vt:lpstr>Hisse senedinde takas analizi nedir ?</vt:lpstr>
      <vt:lpstr>Hisse senedinde takas analizi nedir ?</vt:lpstr>
      <vt:lpstr>Takas analizi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2017-02-11T16:38:13Z</dcterms:created>
  <dcterms:modified xsi:type="dcterms:W3CDTF">2017-02-12T09:53:19Z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